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54"/>
      <p:bold r:id="rId55"/>
      <p:italic r:id="rId56"/>
      <p:boldItalic r:id="rId57"/>
    </p:embeddedFont>
    <p:embeddedFont>
      <p:font typeface="Nunito" pitchFamily="2" charset="77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fe2ce32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fe2ce32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614922eeca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614922eeca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ef10222e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ef10222e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ef10222e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ef10222e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3ef10222e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3ef10222e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ef10222e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3ef10222e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b8a83917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5b8a83917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ef10222e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ef10222e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5b8a839175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5b8a839175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5b8a83917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5b8a839175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14922eeca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614922eeca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e9aeda86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e9aeda86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b8a839175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5b8a839175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b8a83917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5b8a83917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614922eeca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614922eeca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b8a839175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5b8a839175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5fe2ce32c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5fe2ce32c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614922eeca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614922eeca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03cc28fc6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603cc28fc6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ef10222e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ef10222e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614922eeca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614922eeca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603cc28fc6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603cc28fc6_3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5f3e3cbec8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5f3e3cbec8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690c56d6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690c56d6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614922eeca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614922eeca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614922eeca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614922eeca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3ef10222e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3ef10222e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603cc28fc6_3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603cc28fc6_3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690c56d6f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690c56d6f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614922eeca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614922eeca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603cc28fc6_3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603cc28fc6_3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690c56d6f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690c56d6f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614922eeca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614922eeca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67e9aeda86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67e9aeda86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03cc28fc6_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603cc28fc6_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690c56d6f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690c56d6f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614922eeca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614922eeca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614922eec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614922eec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3ef10222e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3ef10222e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7084471f2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7084471f2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3ef10222eb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3ef10222eb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67e9aeda8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67e9aeda8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690c56d6f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690c56d6f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67e9aeda8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67e9aeda86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b8a839175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5b8a839175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5fe2ce32c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5fe2ce32c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7084471f2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7084471f2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ef10222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ef10222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ef10222e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ef10222e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ef10222e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ef10222e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b8a8391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b8a8391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infobase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slide" Target="slide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jpg"/><Relationship Id="rId7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s://infobase.com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9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0.png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5.png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slide" Target="slide5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slide" Target="slide5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hyperlink" Target="https://infobase.com/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62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2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27.png"/><Relationship Id="rId4" Type="http://schemas.openxmlformats.org/officeDocument/2006/relationships/image" Target="../media/image89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40.xml"/><Relationship Id="rId3" Type="http://schemas.openxmlformats.org/officeDocument/2006/relationships/slide" Target="slide8.xml"/><Relationship Id="rId7" Type="http://schemas.openxmlformats.org/officeDocument/2006/relationships/slide" Target="slide20.xml"/><Relationship Id="rId12" Type="http://schemas.openxmlformats.org/officeDocument/2006/relationships/slide" Target="slide37.xml"/><Relationship Id="rId17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6" Type="http://schemas.openxmlformats.org/officeDocument/2006/relationships/hyperlink" Target="https://infobase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11" Type="http://schemas.openxmlformats.org/officeDocument/2006/relationships/slide" Target="slide34.xml"/><Relationship Id="rId5" Type="http://schemas.openxmlformats.org/officeDocument/2006/relationships/slide" Target="slide14.xml"/><Relationship Id="rId15" Type="http://schemas.openxmlformats.org/officeDocument/2006/relationships/image" Target="../media/image32.png"/><Relationship Id="rId10" Type="http://schemas.openxmlformats.org/officeDocument/2006/relationships/slide" Target="slide29.xml"/><Relationship Id="rId4" Type="http://schemas.openxmlformats.org/officeDocument/2006/relationships/slide" Target="slide11.xml"/><Relationship Id="rId9" Type="http://schemas.openxmlformats.org/officeDocument/2006/relationships/slide" Target="slide26.xml"/><Relationship Id="rId14" Type="http://schemas.openxmlformats.org/officeDocument/2006/relationships/slide" Target="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s://infobase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s://infobase.com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s://infobase.com/" TargetMode="Externa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hyperlink" Target="https://cvod.infobase.com/PortalPlaylists.aspx?wID=274055&amp;xtid=281626" TargetMode="External"/><Relationship Id="rId26" Type="http://schemas.openxmlformats.org/officeDocument/2006/relationships/slide" Target="slide23.xml"/><Relationship Id="rId3" Type="http://schemas.openxmlformats.org/officeDocument/2006/relationships/image" Target="../media/image9.jpg"/><Relationship Id="rId21" Type="http://schemas.openxmlformats.org/officeDocument/2006/relationships/image" Target="../media/image18.png"/><Relationship Id="rId34" Type="http://schemas.openxmlformats.org/officeDocument/2006/relationships/slide" Target="slide40.xml"/><Relationship Id="rId7" Type="http://schemas.openxmlformats.org/officeDocument/2006/relationships/image" Target="../media/image11.png"/><Relationship Id="rId12" Type="http://schemas.openxmlformats.org/officeDocument/2006/relationships/slide" Target="slide14.xml"/><Relationship Id="rId17" Type="http://schemas.openxmlformats.org/officeDocument/2006/relationships/image" Target="../media/image16.jpeg"/><Relationship Id="rId25" Type="http://schemas.openxmlformats.org/officeDocument/2006/relationships/image" Target="../media/image21.png"/><Relationship Id="rId3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learn360.infobase.com/titles/281872?aid=102783" TargetMode="External"/><Relationship Id="rId20" Type="http://schemas.openxmlformats.org/officeDocument/2006/relationships/slide" Target="slide37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image" Target="../media/image13.png"/><Relationship Id="rId24" Type="http://schemas.openxmlformats.org/officeDocument/2006/relationships/slide" Target="slide17.xml"/><Relationship Id="rId32" Type="http://schemas.openxmlformats.org/officeDocument/2006/relationships/slide" Target="slide32.xml"/><Relationship Id="rId5" Type="http://schemas.openxmlformats.org/officeDocument/2006/relationships/image" Target="../media/image10.png"/><Relationship Id="rId15" Type="http://schemas.openxmlformats.org/officeDocument/2006/relationships/image" Target="../media/image15.jpeg"/><Relationship Id="rId23" Type="http://schemas.openxmlformats.org/officeDocument/2006/relationships/image" Target="../media/image20.png"/><Relationship Id="rId28" Type="http://schemas.openxmlformats.org/officeDocument/2006/relationships/slide" Target="slide3.xml"/><Relationship Id="rId36" Type="http://schemas.openxmlformats.org/officeDocument/2006/relationships/image" Target="../media/image27.png"/><Relationship Id="rId10" Type="http://schemas.openxmlformats.org/officeDocument/2006/relationships/slide" Target="slide26.xml"/><Relationship Id="rId19" Type="http://schemas.openxmlformats.org/officeDocument/2006/relationships/image" Target="../media/image17.png"/><Relationship Id="rId31" Type="http://schemas.openxmlformats.org/officeDocument/2006/relationships/image" Target="../media/image24.png"/><Relationship Id="rId4" Type="http://schemas.openxmlformats.org/officeDocument/2006/relationships/slide" Target="slide29.xml"/><Relationship Id="rId9" Type="http://schemas.openxmlformats.org/officeDocument/2006/relationships/image" Target="../media/image12.png"/><Relationship Id="rId14" Type="http://schemas.openxmlformats.org/officeDocument/2006/relationships/slide" Target="slide11.xml"/><Relationship Id="rId22" Type="http://schemas.openxmlformats.org/officeDocument/2006/relationships/image" Target="../media/image19.jpeg"/><Relationship Id="rId27" Type="http://schemas.openxmlformats.org/officeDocument/2006/relationships/image" Target="../media/image22.png"/><Relationship Id="rId30" Type="http://schemas.openxmlformats.org/officeDocument/2006/relationships/slide" Target="slide20.xml"/><Relationship Id="rId35" Type="http://schemas.openxmlformats.org/officeDocument/2006/relationships/image" Target="../media/image26.png"/><Relationship Id="rId8" Type="http://schemas.openxmlformats.org/officeDocument/2006/relationships/slide" Target="slide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base.com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eice@infobase.com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nfobase.com/author/emilyiceblog/" TargetMode="External"/><Relationship Id="rId5" Type="http://schemas.openxmlformats.org/officeDocument/2006/relationships/hyperlink" Target="https://www.infobase.com/resources-library/?_sft_market=k-12&amp;_sft_media_type=webinar" TargetMode="External"/><Relationship Id="rId10" Type="http://schemas.openxmlformats.org/officeDocument/2006/relationships/image" Target="../media/image94.jpeg"/><Relationship Id="rId4" Type="http://schemas.openxmlformats.org/officeDocument/2006/relationships/hyperlink" Target="https://www.infobase.com/Learn360-Ambassadors/" TargetMode="External"/><Relationship Id="rId9" Type="http://schemas.openxmlformats.org/officeDocument/2006/relationships/hyperlink" Target="https://infobase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trial.infobase.com/?promocode=WEBINAR&amp;products=124,136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fobase.com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fobase.com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00" y="4551150"/>
            <a:ext cx="1601200" cy="26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00" y="1377963"/>
            <a:ext cx="8524875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247000" y="255125"/>
            <a:ext cx="168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155" name="Google Shape;155;p22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subTitle" idx="1"/>
          </p:nvPr>
        </p:nvSpPr>
        <p:spPr>
          <a:xfrm>
            <a:off x="1164825" y="725750"/>
            <a:ext cx="3635400" cy="28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8F9F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8F9FA"/>
                </a:solidFill>
              </a:rPr>
              <a:t>2. What is the item # of Makematic’s Sacagawea title?</a:t>
            </a:r>
            <a:endParaRPr sz="2400">
              <a:solidFill>
                <a:srgbClr val="F8F9FA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8F9FA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8F9FA"/>
                </a:solidFill>
              </a:rPr>
              <a:t>__ __ __ __ __ __</a:t>
            </a:r>
            <a:endParaRPr sz="4300"/>
          </a:p>
        </p:txBody>
      </p:sp>
      <p:sp>
        <p:nvSpPr>
          <p:cNvPr id="161" name="Google Shape;161;p23"/>
          <p:cNvSpPr txBox="1"/>
          <p:nvPr/>
        </p:nvSpPr>
        <p:spPr>
          <a:xfrm>
            <a:off x="8184800" y="4141175"/>
            <a:ext cx="34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162" name="Google Shape;162;p23"/>
          <p:cNvSpPr txBox="1"/>
          <p:nvPr/>
        </p:nvSpPr>
        <p:spPr>
          <a:xfrm>
            <a:off x="5814825" y="31667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#2</a:t>
            </a:r>
            <a:endParaRPr/>
          </a:p>
        </p:txBody>
      </p:sp>
      <p:pic>
        <p:nvPicPr>
          <p:cNvPr id="163" name="Google Shape;163;p23">
            <a:hlinkClick r:id="" action="ppaction://hlinkshowjump?jump=nextslide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712" y="4283850"/>
            <a:ext cx="1426976" cy="7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6427" y="901672"/>
            <a:ext cx="2249293" cy="288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>
            <a:hlinkClick r:id="rId5" action="ppaction://hlinksldjump"/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03"/>
          <a:stretch/>
        </p:blipFill>
        <p:spPr>
          <a:xfrm>
            <a:off x="0" y="2822475"/>
            <a:ext cx="2183975" cy="23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#2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Directions: 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Open </a:t>
            </a:r>
            <a:r>
              <a:rPr lang="en" i="1"/>
              <a:t>Learn360</a:t>
            </a:r>
            <a:endParaRPr i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key to unlocking this puzzle is to find Lewis and Clark’s interpreter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Search on "interpreter"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You want to find the most recent videos, so sort results by NEWEST to OLDEST.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Hint: You need to click on the title. The item numbers are located under the the title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2" name="Google Shape;172;p24">
            <a:hlinkClick r:id="" action="ppaction://hlinkshowjump?jump=nextslide"/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8224" y="583586"/>
            <a:ext cx="2309700" cy="296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938" y="3810000"/>
            <a:ext cx="7553325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/>
        </p:nvSpPr>
        <p:spPr>
          <a:xfrm>
            <a:off x="126900" y="119800"/>
            <a:ext cx="168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180" name="Google Shape;180;p25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9363" y="917925"/>
            <a:ext cx="5979675" cy="38892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subTitle" idx="1"/>
          </p:nvPr>
        </p:nvSpPr>
        <p:spPr>
          <a:xfrm>
            <a:off x="1110950" y="1209075"/>
            <a:ext cx="3594600" cy="19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3. According to the BBC, we should focus on the ? </a:t>
            </a: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___  ___  ___   ___ ( ___)  ___  ___  (___)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7" name="Google Shape;187;p26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50" y="942825"/>
            <a:ext cx="2086450" cy="30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#3</a:t>
            </a:r>
            <a:endParaRPr/>
          </a:p>
        </p:txBody>
      </p:sp>
      <p:pic>
        <p:nvPicPr>
          <p:cNvPr id="189" name="Google Shape;189;p26">
            <a:hlinkClick r:id="rId4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87700" y="1726025"/>
            <a:ext cx="3218025" cy="321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>
            <a:hlinkClick r:id="rId7" action="ppaction://hlinksldjump"/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#3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6" name="Google Shape;196;p27"/>
          <p:cNvSpPr txBox="1">
            <a:spLocks noGrp="1"/>
          </p:cNvSpPr>
          <p:nvPr>
            <p:ph type="body" idx="1"/>
          </p:nvPr>
        </p:nvSpPr>
        <p:spPr>
          <a:xfrm>
            <a:off x="495350" y="12154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Directions: 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Open </a:t>
            </a:r>
            <a:r>
              <a:rPr lang="en" i="1"/>
              <a:t>Learn360</a:t>
            </a:r>
            <a:endParaRPr i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key to unlocking this puzzle is to find the BBC’s social emotional learning content.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Click “Advanced Search”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Filter by Subject for Social Emotional Learning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Filter by Producer for BBC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Filter by Grade level</a:t>
            </a:r>
            <a:endParaRPr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7" name="Google Shape;197;p27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424" y="1033063"/>
            <a:ext cx="2083680" cy="307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>
            <a:hlinkClick r:id="" action="ppaction://hlinkshowjump?jump=nextslide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75" y="3409950"/>
            <a:ext cx="5695950" cy="17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186725" y="118825"/>
            <a:ext cx="14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205" name="Google Shape;205;p2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43" y="862775"/>
            <a:ext cx="5160208" cy="26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000" y="4270800"/>
            <a:ext cx="1339600" cy="730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/>
          <p:nvPr/>
        </p:nvSpPr>
        <p:spPr>
          <a:xfrm>
            <a:off x="3853375" y="3666650"/>
            <a:ext cx="1901100" cy="33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subTitle" idx="1"/>
          </p:nvPr>
        </p:nvSpPr>
        <p:spPr>
          <a:xfrm>
            <a:off x="1110950" y="1209075"/>
            <a:ext cx="3594600" cy="245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4. What is the name of the Vooks Storybook available in Spanish? </a:t>
            </a: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___  ___  ___   ___  ___  ___  ___  /(___)  ___/</a:t>
            </a: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___  ___  ___   ___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#4</a:t>
            </a:r>
            <a:endParaRPr/>
          </a:p>
        </p:txBody>
      </p:sp>
      <p:pic>
        <p:nvPicPr>
          <p:cNvPr id="214" name="Google Shape;214;p29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627" y="1209063"/>
            <a:ext cx="3438151" cy="221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>
            <a:hlinkClick r:id="" action="ppaction://noaction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238750"/>
            <a:ext cx="2904750" cy="29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>
            <a:hlinkClick r:id="" action="ppaction://hlinkshowjump?jump=nextslide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#4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2" name="Google Shape;222;p30"/>
          <p:cNvSpPr txBox="1">
            <a:spLocks noGrp="1"/>
          </p:cNvSpPr>
          <p:nvPr>
            <p:ph type="body" idx="1"/>
          </p:nvPr>
        </p:nvSpPr>
        <p:spPr>
          <a:xfrm>
            <a:off x="495350" y="12154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Directions: 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Open Learn360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key to unlocking this puzzle is to find Vooks Spanish  content.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Click “Advanced Search”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Filter by Producer for Vooks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Filter by Language for Spanish</a:t>
            </a:r>
            <a:endParaRPr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3" name="Google Shape;223;p30">
            <a:hlinkClick r:id="" action="ppaction://hlinkshowjump?jump=nextslide"/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429000"/>
            <a:ext cx="7115726" cy="14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00" y="1320750"/>
            <a:ext cx="8550399" cy="34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211400" y="204350"/>
            <a:ext cx="14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233" name="Google Shape;233;p31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400" y="4327025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9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Introduction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Goals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Escape Room: </a:t>
            </a:r>
            <a:r>
              <a:rPr lang="en" sz="1900" i="1"/>
              <a:t>Learn360</a:t>
            </a:r>
            <a:r>
              <a:rPr lang="en" sz="1900"/>
              <a:t> and </a:t>
            </a:r>
            <a:r>
              <a:rPr lang="en" sz="1900" i="1"/>
              <a:t>Classroom Video</a:t>
            </a:r>
            <a:r>
              <a:rPr lang="en" sz="1900"/>
              <a:t> (CVOD)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How to Create an Escape Room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Ideas for Student- Created Escape Rooms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Item #s</a:t>
            </a:r>
            <a:endParaRPr sz="190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800" y="1340125"/>
            <a:ext cx="4448000" cy="24632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2" name="Google Shape;62;p1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4709075"/>
            <a:ext cx="1063652" cy="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>
            <a:spLocks noGrp="1"/>
          </p:cNvSpPr>
          <p:nvPr>
            <p:ph type="subTitle" idx="1"/>
          </p:nvPr>
        </p:nvSpPr>
        <p:spPr>
          <a:xfrm>
            <a:off x="1110950" y="1209075"/>
            <a:ext cx="3594600" cy="19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5. Who is the producer of our Spiders interactive? </a:t>
            </a: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___   ___   ___   ___  ___  ___  ___  ___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#5</a:t>
            </a:r>
            <a:endParaRPr/>
          </a:p>
        </p:txBody>
      </p:sp>
      <p:pic>
        <p:nvPicPr>
          <p:cNvPr id="240" name="Google Shape;240;p32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275" y="992450"/>
            <a:ext cx="3174450" cy="315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>
            <a:hlinkClick r:id="" action="ppaction://hlinkshowjump?jump=nextslide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400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>
            <a:hlinkClick r:id="rId4" action="ppaction://hlinksldjump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73675" y="1823525"/>
            <a:ext cx="3319975" cy="33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700000">
            <a:off x="4732125" y="1276575"/>
            <a:ext cx="4762500" cy="2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#5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9" name="Google Shape;249;p33"/>
          <p:cNvSpPr txBox="1">
            <a:spLocks noGrp="1"/>
          </p:cNvSpPr>
          <p:nvPr>
            <p:ph type="body" idx="1"/>
          </p:nvPr>
        </p:nvSpPr>
        <p:spPr>
          <a:xfrm>
            <a:off x="495350" y="12154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Directions: 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Open </a:t>
            </a:r>
            <a:r>
              <a:rPr lang="en" i="1"/>
              <a:t>Learn360</a:t>
            </a:r>
            <a:endParaRPr i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key to unlocking this puzzle is to find </a:t>
            </a:r>
            <a:r>
              <a:rPr lang="en" i="1"/>
              <a:t>Learn360</a:t>
            </a:r>
            <a:r>
              <a:rPr lang="en"/>
              <a:t>’s interactive content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Search spider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Toggle over to Games and Interactives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0" name="Google Shape;250;p33">
            <a:hlinkClick r:id="" action="ppaction://hlinkshowjump?jump=nextslide"/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185325"/>
            <a:ext cx="7464001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/>
        </p:nvSpPr>
        <p:spPr>
          <a:xfrm>
            <a:off x="611100" y="555525"/>
            <a:ext cx="14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257" name="Google Shape;257;p34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00" y="1422259"/>
            <a:ext cx="4909799" cy="328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>
            <a:spLocks noGrp="1"/>
          </p:cNvSpPr>
          <p:nvPr>
            <p:ph type="subTitle" idx="1"/>
          </p:nvPr>
        </p:nvSpPr>
        <p:spPr>
          <a:xfrm>
            <a:off x="1110950" y="1209075"/>
            <a:ext cx="3594600" cy="19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6. Where can you find </a:t>
            </a: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Trick or Treat printed resources? 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____  (____)  ___  /___  ___  ___   ___  ___ ( ___) ___</a:t>
            </a:r>
            <a:endParaRPr sz="2700">
              <a:solidFill>
                <a:schemeClr val="lt1"/>
              </a:solidFill>
            </a:endParaRPr>
          </a:p>
        </p:txBody>
      </p:sp>
      <p:sp>
        <p:nvSpPr>
          <p:cNvPr id="264" name="Google Shape;264;p35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#6</a:t>
            </a:r>
            <a:endParaRPr/>
          </a:p>
        </p:txBody>
      </p:sp>
      <p:pic>
        <p:nvPicPr>
          <p:cNvPr id="265" name="Google Shape;265;p35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3074" y="1348489"/>
            <a:ext cx="2838514" cy="164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5">
            <a:hlinkClick r:id="" action="ppaction://hlinkshowjump?jump=nextslide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>
            <a:hlinkClick r:id="rId4" action="ppaction://hlinksldjump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4600" y="2319250"/>
            <a:ext cx="3000000" cy="30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#6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" name="Google Shape;273;p36"/>
          <p:cNvSpPr txBox="1">
            <a:spLocks noGrp="1"/>
          </p:cNvSpPr>
          <p:nvPr>
            <p:ph type="body" idx="1"/>
          </p:nvPr>
        </p:nvSpPr>
        <p:spPr>
          <a:xfrm>
            <a:off x="495350" y="12154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Directions: 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Open </a:t>
            </a:r>
            <a:r>
              <a:rPr lang="en" i="1"/>
              <a:t>Learn360</a:t>
            </a:r>
            <a:endParaRPr i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key to unlocking this puzzle is to find </a:t>
            </a:r>
            <a:r>
              <a:rPr lang="en" i="1"/>
              <a:t>Learn360</a:t>
            </a:r>
            <a:r>
              <a:rPr lang="en"/>
              <a:t>’s printable content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Search “Trick or Treat”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Toggle over to The Mailbox icon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4" name="Google Shape;274;p36">
            <a:hlinkClick r:id="" action="ppaction://hlinkshowjump?jump=nextslide"/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25" y="3336313"/>
            <a:ext cx="77724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1" name="Google Shape;2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03375"/>
            <a:ext cx="7625599" cy="40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7"/>
          <p:cNvSpPr txBox="1"/>
          <p:nvPr/>
        </p:nvSpPr>
        <p:spPr>
          <a:xfrm>
            <a:off x="311700" y="387775"/>
            <a:ext cx="14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283" name="Google Shape;283;p37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>
            <a:spLocks noGrp="1"/>
          </p:cNvSpPr>
          <p:nvPr>
            <p:ph type="subTitle" idx="1"/>
          </p:nvPr>
        </p:nvSpPr>
        <p:spPr>
          <a:xfrm>
            <a:off x="977400" y="1065800"/>
            <a:ext cx="3594600" cy="19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7. How can you share content?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1. Google Classroom </a:t>
            </a:r>
            <a:endParaRPr sz="1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2. Email</a:t>
            </a:r>
            <a:endParaRPr sz="1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3. Copy link</a:t>
            </a:r>
            <a:endParaRPr sz="1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7. (___)  ___  ___  ___  </a:t>
            </a:r>
            <a:r>
              <a:rPr lang="en" sz="2100">
                <a:solidFill>
                  <a:schemeClr val="lt1"/>
                </a:solidFill>
              </a:rPr>
              <a:t>___ </a:t>
            </a:r>
            <a:endParaRPr sz="14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9" name="Google Shape;289;p38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#7</a:t>
            </a:r>
            <a:endParaRPr/>
          </a:p>
        </p:txBody>
      </p:sp>
      <p:pic>
        <p:nvPicPr>
          <p:cNvPr id="290" name="Google Shape;290;p38">
            <a:hlinkClick r:id="" action="ppaction://hlinkshowjump?jump=nex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126" y="1290436"/>
            <a:ext cx="4119800" cy="309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8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13175" y="1065800"/>
            <a:ext cx="4074425" cy="40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8">
            <a:hlinkClick r:id="" action="ppaction://hlinkshowjump?jump=nextslide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400" y="438205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53575">
            <a:off x="3736503" y="-100930"/>
            <a:ext cx="3395066" cy="2716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>
            <a:spLocks noGrp="1"/>
          </p:cNvSpPr>
          <p:nvPr>
            <p:ph type="body" idx="1"/>
          </p:nvPr>
        </p:nvSpPr>
        <p:spPr>
          <a:xfrm>
            <a:off x="192850" y="101772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</a:rPr>
              <a:t>Directions: </a:t>
            </a:r>
            <a:endParaRPr sz="1600" b="1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</a:rPr>
              <a:t>To escape, you need to share a </a:t>
            </a:r>
            <a:r>
              <a:rPr lang="en" sz="1600" i="1">
                <a:solidFill>
                  <a:srgbClr val="202124"/>
                </a:solidFill>
              </a:rPr>
              <a:t>Learn360</a:t>
            </a:r>
            <a:r>
              <a:rPr lang="en" sz="1600">
                <a:solidFill>
                  <a:srgbClr val="202124"/>
                </a:solidFill>
              </a:rPr>
              <a:t> video or lesson with someone on the outside.</a:t>
            </a:r>
            <a:endParaRPr sz="1600">
              <a:solidFill>
                <a:srgbClr val="20212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</a:rPr>
              <a:t>There are 4 different ways you can choose to share with them. </a:t>
            </a:r>
            <a:endParaRPr sz="1600">
              <a:solidFill>
                <a:srgbClr val="20212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02124"/>
                </a:solidFill>
              </a:rPr>
              <a:t>1. Google Classroom </a:t>
            </a:r>
            <a:endParaRPr sz="18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02124"/>
                </a:solidFill>
              </a:rPr>
              <a:t>2. Email </a:t>
            </a:r>
            <a:endParaRPr sz="15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02124"/>
                </a:solidFill>
              </a:rPr>
              <a:t>3. Copy link</a:t>
            </a:r>
            <a:endParaRPr sz="15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202124"/>
                </a:solidFill>
              </a:rPr>
              <a:t>4. (___)  ___ ___ (___)  ___</a:t>
            </a:r>
            <a:endParaRPr sz="1500">
              <a:solidFill>
                <a:srgbClr val="202124"/>
              </a:solidFill>
            </a:endParaRPr>
          </a:p>
        </p:txBody>
      </p:sp>
      <p:sp>
        <p:nvSpPr>
          <p:cNvPr id="299" name="Google Shape;29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#7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0" name="Google Shape;300;p39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281" y="1347476"/>
            <a:ext cx="4292726" cy="32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9">
            <a:hlinkClick r:id="" action="ppaction://hlinkshowjump?jump=nextslide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7" name="Google Shape;3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03375"/>
            <a:ext cx="7625599" cy="40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0"/>
          <p:cNvSpPr txBox="1"/>
          <p:nvPr/>
        </p:nvSpPr>
        <p:spPr>
          <a:xfrm>
            <a:off x="3076500" y="283925"/>
            <a:ext cx="14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309" name="Google Shape;309;p40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 txBox="1">
            <a:spLocks noGrp="1"/>
          </p:cNvSpPr>
          <p:nvPr>
            <p:ph type="subTitle" idx="1"/>
          </p:nvPr>
        </p:nvSpPr>
        <p:spPr>
          <a:xfrm>
            <a:off x="1121550" y="1201600"/>
            <a:ext cx="3594600" cy="19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8. Where do you click to find our Streamable Learning Virtual Field Trips?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  </a:t>
            </a:r>
            <a:r>
              <a:rPr lang="en" sz="2200">
                <a:solidFill>
                  <a:schemeClr val="lt1"/>
                </a:solidFill>
              </a:rPr>
              <a:t> __ __ __ (__)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15" name="Google Shape;315;p41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 8</a:t>
            </a:r>
            <a:endParaRPr/>
          </a:p>
        </p:txBody>
      </p:sp>
      <p:pic>
        <p:nvPicPr>
          <p:cNvPr id="316" name="Google Shape;316;p41">
            <a:hlinkClick r:id="" action="ppaction://hlinkshowjump?jump=nextslide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50" y="4359750"/>
            <a:ext cx="1437251" cy="7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1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8013" y="694063"/>
            <a:ext cx="2446775" cy="409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1">
            <a:hlinkClick r:id="rId5" action="ppaction://hlinksldjump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9325" y="2254300"/>
            <a:ext cx="2799300" cy="27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3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2100"/>
              <a:buFont typeface="Arial"/>
              <a:buNone/>
            </a:pPr>
            <a:r>
              <a:rPr lang="en" sz="1900" b="1">
                <a:solidFill>
                  <a:srgbClr val="737373"/>
                </a:solidFill>
              </a:rPr>
              <a:t>Emily Ice, </a:t>
            </a:r>
            <a:r>
              <a:rPr lang="en" sz="1900">
                <a:solidFill>
                  <a:srgbClr val="737373"/>
                </a:solidFill>
              </a:rPr>
              <a:t>K-12 Video Acquisition Manager</a:t>
            </a:r>
            <a:endParaRPr sz="1900">
              <a:solidFill>
                <a:srgbClr val="73737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2100"/>
              <a:buFont typeface="Arial"/>
              <a:buNone/>
            </a:pPr>
            <a:r>
              <a:rPr lang="en" sz="1900">
                <a:solidFill>
                  <a:srgbClr val="737373"/>
                </a:solidFill>
              </a:rPr>
              <a:t>Former 2</a:t>
            </a:r>
            <a:r>
              <a:rPr lang="en" sz="1900" baseline="30000">
                <a:solidFill>
                  <a:srgbClr val="737373"/>
                </a:solidFill>
              </a:rPr>
              <a:t>nd</a:t>
            </a:r>
            <a:r>
              <a:rPr lang="en" sz="1900">
                <a:solidFill>
                  <a:srgbClr val="737373"/>
                </a:solidFill>
              </a:rPr>
              <a:t> Grade/ 3rd Grade Teacher </a:t>
            </a:r>
            <a:endParaRPr sz="1900">
              <a:solidFill>
                <a:srgbClr val="73737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2100"/>
              <a:buFont typeface="Arial"/>
              <a:buNone/>
            </a:pPr>
            <a:r>
              <a:rPr lang="en" sz="1900">
                <a:solidFill>
                  <a:srgbClr val="737373"/>
                </a:solidFill>
              </a:rPr>
              <a:t>eice@infobase.com</a:t>
            </a:r>
            <a:endParaRPr sz="1900">
              <a:solidFill>
                <a:srgbClr val="73737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85F4"/>
              </a:buClr>
              <a:buSzPts val="1100"/>
              <a:buFont typeface="Arial"/>
              <a:buNone/>
            </a:pPr>
            <a:endParaRPr sz="1800">
              <a:solidFill>
                <a:srgbClr val="73737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rgbClr val="4285F4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524" y="444763"/>
            <a:ext cx="3190451" cy="4253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2571750"/>
            <a:ext cx="275850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>
            <a:hlinkClick r:id="rId5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25" y="4709075"/>
            <a:ext cx="1063652" cy="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325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</a:rPr>
              <a:t>Directions:</a:t>
            </a:r>
            <a:endParaRPr sz="1600" b="1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</a:rPr>
              <a:t>To solve this clue, you have to find the premium content.</a:t>
            </a: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</a:rPr>
              <a:t>You have two options:</a:t>
            </a:r>
            <a:endParaRPr sz="1600">
              <a:solidFill>
                <a:srgbClr val="202124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202124"/>
              </a:buClr>
              <a:buSzPts val="1600"/>
              <a:buAutoNum type="arabicPeriod"/>
            </a:pPr>
            <a:r>
              <a:rPr lang="en" sz="1600">
                <a:solidFill>
                  <a:srgbClr val="202124"/>
                </a:solidFill>
              </a:rPr>
              <a:t>Click the hamburger menu and scroll over to Premium content</a:t>
            </a:r>
            <a:endParaRPr sz="1600">
              <a:solidFill>
                <a:srgbClr val="202124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AutoNum type="arabicPeriod"/>
            </a:pPr>
            <a:r>
              <a:rPr lang="en" sz="1600">
                <a:solidFill>
                  <a:srgbClr val="202124"/>
                </a:solidFill>
              </a:rPr>
              <a:t>Click the purple star on the toolbar of assets</a:t>
            </a: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202124"/>
              </a:solidFill>
            </a:endParaRPr>
          </a:p>
        </p:txBody>
      </p:sp>
      <p:sp>
        <p:nvSpPr>
          <p:cNvPr id="324" name="Google Shape;32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#8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25" name="Google Shape;325;p42">
            <a:hlinkClick r:id="" action="ppaction://hlinkshowjump?jump=nextslide"/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200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2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657" y="542392"/>
            <a:ext cx="2209625" cy="369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775" y="3488950"/>
            <a:ext cx="2757500" cy="13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/>
          <p:nvPr/>
        </p:nvSpPr>
        <p:spPr>
          <a:xfrm>
            <a:off x="71900" y="182075"/>
            <a:ext cx="14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333" name="Google Shape;3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00" y="1102463"/>
            <a:ext cx="79819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00" y="2293088"/>
            <a:ext cx="3217536" cy="254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00" y="2293100"/>
            <a:ext cx="2956605" cy="25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3">
            <a:hlinkClick r:id="rId6" action="ppaction://hlinksldjump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50" y="4359750"/>
            <a:ext cx="1437251" cy="78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"/>
          <p:cNvSpPr txBox="1">
            <a:spLocks noGrp="1"/>
          </p:cNvSpPr>
          <p:nvPr>
            <p:ph type="subTitle" idx="1"/>
          </p:nvPr>
        </p:nvSpPr>
        <p:spPr>
          <a:xfrm>
            <a:off x="4572000" y="98000"/>
            <a:ext cx="4201800" cy="46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You’ve made it to the hallway!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but WAIT you forget to send that last parent email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And you left some  grading in the classroom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And your coffee cup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And your lunch box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For this next part, you will need to open up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Classroom Video On Demand.</a:t>
            </a:r>
            <a:r>
              <a:rPr lang="en" sz="17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7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You can access the same features and tools in </a:t>
            </a:r>
            <a:r>
              <a:rPr lang="en" sz="1700" b="1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Classroom Video On Demand</a:t>
            </a:r>
            <a:r>
              <a:rPr lang="en" sz="17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that you can in </a:t>
            </a:r>
            <a:r>
              <a:rPr lang="en" sz="1700" b="1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Learn360</a:t>
            </a:r>
            <a:r>
              <a:rPr lang="en" sz="17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Click the EXIT SIGN and head back in  to advance</a:t>
            </a:r>
            <a:endParaRPr sz="1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342" name="Google Shape;3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00" y="216700"/>
            <a:ext cx="4201800" cy="47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275" y="4513100"/>
            <a:ext cx="972099" cy="5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>
            <a:spLocks noGrp="1"/>
          </p:cNvSpPr>
          <p:nvPr>
            <p:ph type="subTitle" idx="1"/>
          </p:nvPr>
        </p:nvSpPr>
        <p:spPr>
          <a:xfrm>
            <a:off x="311700" y="399650"/>
            <a:ext cx="8520600" cy="38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Open up Classroom Video On Demand.</a:t>
            </a:r>
            <a:r>
              <a:rPr lang="en" sz="17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7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You can access the same features and tools in </a:t>
            </a:r>
            <a:r>
              <a:rPr lang="en" sz="1700" b="1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Classroom Video On Demand</a:t>
            </a:r>
            <a:r>
              <a:rPr lang="en" sz="17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that you can in </a:t>
            </a:r>
            <a:r>
              <a:rPr lang="en" sz="1700" b="1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Learn360</a:t>
            </a:r>
            <a:r>
              <a:rPr lang="en" sz="17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7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Google Shape;349;p4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75" y="1839572"/>
            <a:ext cx="6275348" cy="29612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 txBox="1">
            <a:spLocks noGrp="1"/>
          </p:cNvSpPr>
          <p:nvPr>
            <p:ph type="subTitle" idx="1"/>
          </p:nvPr>
        </p:nvSpPr>
        <p:spPr>
          <a:xfrm>
            <a:off x="1121550" y="1201325"/>
            <a:ext cx="3594600" cy="19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9. Who is the producer of Future of Water?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   __ (__)__ __ __ / 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         __ __ __ __ __ (__)__</a:t>
            </a:r>
            <a:endParaRPr sz="20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6" name="Google Shape;356;p46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#9</a:t>
            </a:r>
            <a:endParaRPr/>
          </a:p>
        </p:txBody>
      </p:sp>
      <p:pic>
        <p:nvPicPr>
          <p:cNvPr id="357" name="Google Shape;35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4150" y="13128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875" y="4313450"/>
            <a:ext cx="1522125" cy="83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34225" y="1312825"/>
            <a:ext cx="3929150" cy="39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325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</a:rPr>
              <a:t>Directions:</a:t>
            </a:r>
            <a:endParaRPr sz="1600" b="1">
              <a:solidFill>
                <a:srgbClr val="202124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202124"/>
              </a:buClr>
              <a:buSzPts val="1600"/>
              <a:buAutoNum type="arabicPeriod"/>
            </a:pPr>
            <a:r>
              <a:rPr lang="en" sz="1600">
                <a:solidFill>
                  <a:srgbClr val="202124"/>
                </a:solidFill>
              </a:rPr>
              <a:t> Open </a:t>
            </a:r>
            <a:r>
              <a:rPr lang="en" sz="1600" i="1">
                <a:solidFill>
                  <a:srgbClr val="202124"/>
                </a:solidFill>
              </a:rPr>
              <a:t>CVOD</a:t>
            </a:r>
            <a:r>
              <a:rPr lang="en" sz="1600">
                <a:solidFill>
                  <a:srgbClr val="202124"/>
                </a:solidFill>
              </a:rPr>
              <a:t>.</a:t>
            </a:r>
            <a:endParaRPr sz="1600">
              <a:solidFill>
                <a:srgbClr val="202124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AutoNum type="arabicPeriod"/>
            </a:pPr>
            <a:r>
              <a:rPr lang="en" sz="1600">
                <a:solidFill>
                  <a:srgbClr val="202124"/>
                </a:solidFill>
              </a:rPr>
              <a:t>Type “Future of Water” into the search box</a:t>
            </a: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202124"/>
              </a:solidFill>
            </a:endParaRPr>
          </a:p>
        </p:txBody>
      </p:sp>
      <p:sp>
        <p:nvSpPr>
          <p:cNvPr id="365" name="Google Shape;365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#9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6" name="Google Shape;366;p47">
            <a:hlinkClick r:id="" action="ppaction://hlinkshowjump?jump=nextslide"/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4150" y="13128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75" y="2807525"/>
            <a:ext cx="5386402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25" y="1680550"/>
            <a:ext cx="5854024" cy="3185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74" name="Google Shape;374;p48"/>
          <p:cNvSpPr txBox="1"/>
          <p:nvPr/>
        </p:nvSpPr>
        <p:spPr>
          <a:xfrm>
            <a:off x="105850" y="131150"/>
            <a:ext cx="14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375" name="Google Shape;375;p48"/>
          <p:cNvSpPr txBox="1"/>
          <p:nvPr/>
        </p:nvSpPr>
        <p:spPr>
          <a:xfrm>
            <a:off x="712950" y="1035500"/>
            <a:ext cx="734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Copyright, Producer, and Grade level is listed under the description</a:t>
            </a:r>
            <a:endParaRPr/>
          </a:p>
        </p:txBody>
      </p:sp>
      <p:pic>
        <p:nvPicPr>
          <p:cNvPr id="376" name="Google Shape;376;p48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9"/>
          <p:cNvSpPr txBox="1">
            <a:spLocks noGrp="1"/>
          </p:cNvSpPr>
          <p:nvPr>
            <p:ph type="subTitle" idx="1"/>
          </p:nvPr>
        </p:nvSpPr>
        <p:spPr>
          <a:xfrm>
            <a:off x="1121550" y="1201600"/>
            <a:ext cx="3594600" cy="19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10. What famous young girl did Barbara Henry teach?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   __ __ __ __ /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       __ (__) __ __ (__) ___ ___</a:t>
            </a:r>
            <a:endParaRPr sz="1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82" name="Google Shape;382;p49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#10</a:t>
            </a:r>
            <a:endParaRPr/>
          </a:p>
        </p:txBody>
      </p:sp>
      <p:pic>
        <p:nvPicPr>
          <p:cNvPr id="383" name="Google Shape;383;p49">
            <a:hlinkClick r:id="" action="ppaction://noaction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2901" y="556600"/>
            <a:ext cx="3448744" cy="34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50" y="4359750"/>
            <a:ext cx="1437251" cy="7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79225" y="1514450"/>
            <a:ext cx="3448750" cy="344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325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</a:rPr>
              <a:t>To solve this clue, you have to open CVOD.</a:t>
            </a: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</a:rPr>
              <a:t>Type “Barbara Henry” into the search box</a:t>
            </a: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202124"/>
              </a:solidFill>
            </a:endParaRPr>
          </a:p>
        </p:txBody>
      </p:sp>
      <p:sp>
        <p:nvSpPr>
          <p:cNvPr id="391" name="Google Shape;391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#10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92" name="Google Shape;392;p50">
            <a:hlinkClick r:id="" action="ppaction://hlinkshowjump?jump=nextslide"/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575" y="2140498"/>
            <a:ext cx="7004625" cy="282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1"/>
          <p:cNvSpPr txBox="1"/>
          <p:nvPr/>
        </p:nvSpPr>
        <p:spPr>
          <a:xfrm>
            <a:off x="185975" y="283925"/>
            <a:ext cx="14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399" name="Google Shape;39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75" y="1857225"/>
            <a:ext cx="7894101" cy="2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00" name="Google Shape;400;p51"/>
          <p:cNvSpPr txBox="1"/>
          <p:nvPr/>
        </p:nvSpPr>
        <p:spPr>
          <a:xfrm>
            <a:off x="305550" y="1178275"/>
            <a:ext cx="734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students name is listed in the title.</a:t>
            </a:r>
            <a:endParaRPr/>
          </a:p>
        </p:txBody>
      </p:sp>
      <p:pic>
        <p:nvPicPr>
          <p:cNvPr id="401" name="Google Shape;401;p51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Attendees (Students) will be able:</a:t>
            </a:r>
            <a:endParaRPr sz="1900"/>
          </a:p>
          <a:p>
            <a:pPr marL="457200" lvl="0" indent="-349250" algn="l" rtl="0">
              <a:spcBef>
                <a:spcPts val="16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to utilize search features to locate multimedia content in </a:t>
            </a:r>
            <a:r>
              <a:rPr lang="en" sz="1900" i="1"/>
              <a:t>Learn360</a:t>
            </a:r>
            <a:r>
              <a:rPr lang="en" sz="1900"/>
              <a:t> and </a:t>
            </a:r>
            <a:r>
              <a:rPr lang="en" sz="1900" i="1"/>
              <a:t>CVOD</a:t>
            </a:r>
            <a:r>
              <a:rPr lang="en" sz="1900"/>
              <a:t>.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 to create Escape the Rooms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to generate ideas for the use of escape rooms in the classroom.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to list item numbers of recently added and popular content to </a:t>
            </a:r>
            <a:r>
              <a:rPr lang="en" sz="1900" i="1"/>
              <a:t>Learn360</a:t>
            </a:r>
            <a:r>
              <a:rPr lang="en" sz="1900"/>
              <a:t> and </a:t>
            </a:r>
            <a:r>
              <a:rPr lang="en" sz="1900" i="1"/>
              <a:t>CVOD</a:t>
            </a:r>
            <a:endParaRPr sz="1900" i="1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760" y="445025"/>
            <a:ext cx="4468539" cy="3219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9" name="Google Shape;79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300" y="3436700"/>
            <a:ext cx="4309899" cy="1537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2"/>
          <p:cNvSpPr txBox="1">
            <a:spLocks noGrp="1"/>
          </p:cNvSpPr>
          <p:nvPr>
            <p:ph type="subTitle" idx="1"/>
          </p:nvPr>
        </p:nvSpPr>
        <p:spPr>
          <a:xfrm>
            <a:off x="800950" y="1117975"/>
            <a:ext cx="3594600" cy="19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11. What recently added space technology can you learn about with NOVA?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           </a:t>
            </a:r>
            <a:r>
              <a:rPr lang="en" sz="1500">
                <a:solidFill>
                  <a:schemeClr val="lt1"/>
                </a:solidFill>
              </a:rPr>
              <a:t>(__) __  __ __  __ __ __ __ __</a:t>
            </a:r>
            <a:endParaRPr sz="1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07" name="Google Shape;407;p52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#11</a:t>
            </a:r>
            <a:endParaRPr/>
          </a:p>
        </p:txBody>
      </p:sp>
      <p:pic>
        <p:nvPicPr>
          <p:cNvPr id="408" name="Google Shape;408;p5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50" y="4359750"/>
            <a:ext cx="1437251" cy="7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0" r="-1539"/>
          <a:stretch/>
        </p:blipFill>
        <p:spPr>
          <a:xfrm>
            <a:off x="4944325" y="211025"/>
            <a:ext cx="4100725" cy="43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44001" y="1505399"/>
            <a:ext cx="3917800" cy="39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2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076" y="1236748"/>
            <a:ext cx="2504522" cy="2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325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</a:rPr>
              <a:t>Directions</a:t>
            </a:r>
            <a:endParaRPr sz="1600">
              <a:solidFill>
                <a:srgbClr val="202124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202124"/>
              </a:buClr>
              <a:buSzPts val="1600"/>
              <a:buAutoNum type="arabicPeriod"/>
            </a:pPr>
            <a:r>
              <a:rPr lang="en" sz="1600">
                <a:solidFill>
                  <a:srgbClr val="202124"/>
                </a:solidFill>
              </a:rPr>
              <a:t>Click “Advanced Search” by the search toolbar</a:t>
            </a:r>
            <a:endParaRPr sz="1600">
              <a:solidFill>
                <a:srgbClr val="202124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AutoNum type="arabicPeriod"/>
            </a:pPr>
            <a:r>
              <a:rPr lang="en" sz="1600">
                <a:solidFill>
                  <a:srgbClr val="202124"/>
                </a:solidFill>
              </a:rPr>
              <a:t>Select Search Options for “Videos”</a:t>
            </a:r>
            <a:endParaRPr sz="1600">
              <a:solidFill>
                <a:srgbClr val="202124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AutoNum type="arabicPeriod"/>
            </a:pPr>
            <a:r>
              <a:rPr lang="en" sz="1600">
                <a:solidFill>
                  <a:srgbClr val="202124"/>
                </a:solidFill>
              </a:rPr>
              <a:t>Select Filters for Producers “NOVA”</a:t>
            </a:r>
            <a:endParaRPr sz="1600">
              <a:solidFill>
                <a:srgbClr val="202124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AutoNum type="arabicPeriod"/>
            </a:pPr>
            <a:r>
              <a:rPr lang="en" sz="1600">
                <a:solidFill>
                  <a:srgbClr val="202124"/>
                </a:solidFill>
              </a:rPr>
              <a:t>Select Filters for Subject “Science”</a:t>
            </a: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202124"/>
              </a:solidFill>
            </a:endParaRPr>
          </a:p>
        </p:txBody>
      </p:sp>
      <p:sp>
        <p:nvSpPr>
          <p:cNvPr id="417" name="Google Shape;417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#11</a:t>
            </a: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18" name="Google Shape;418;p53">
            <a:hlinkClick r:id="" action="ppaction://hlinkshowjump?jump=nextslide"/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88" y="3035125"/>
            <a:ext cx="5720674" cy="1750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4"/>
          <p:cNvSpPr txBox="1"/>
          <p:nvPr/>
        </p:nvSpPr>
        <p:spPr>
          <a:xfrm>
            <a:off x="190700" y="199050"/>
            <a:ext cx="14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</a:rPr>
              <a:t>HINT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425" name="Google Shape;42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5" y="1214725"/>
            <a:ext cx="8839201" cy="3663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6" name="Google Shape;426;p54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825" y="4057625"/>
            <a:ext cx="1339600" cy="7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9" t="-1640" r="-13789" b="1639"/>
          <a:stretch/>
        </p:blipFill>
        <p:spPr>
          <a:xfrm>
            <a:off x="3519125" y="1365500"/>
            <a:ext cx="3407775" cy="34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5"/>
          <p:cNvSpPr txBox="1">
            <a:spLocks noGrp="1"/>
          </p:cNvSpPr>
          <p:nvPr>
            <p:ph type="subTitle" idx="1"/>
          </p:nvPr>
        </p:nvSpPr>
        <p:spPr>
          <a:xfrm>
            <a:off x="1121550" y="1201600"/>
            <a:ext cx="3594600" cy="19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12. What is our new educator ambassador program called?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   ___ ___ ___ ___</a:t>
            </a: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3" name="Google Shape;433;p55"/>
          <p:cNvSpPr txBox="1"/>
          <p:nvPr/>
        </p:nvSpPr>
        <p:spPr>
          <a:xfrm>
            <a:off x="5407275" y="2110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#12</a:t>
            </a:r>
            <a:endParaRPr/>
          </a:p>
        </p:txBody>
      </p:sp>
      <p:pic>
        <p:nvPicPr>
          <p:cNvPr id="434" name="Google Shape;434;p55">
            <a:hlinkClick r:id="" action="ppaction://hlinkshowjump?jump=nextslide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50" y="4359750"/>
            <a:ext cx="1437251" cy="7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5">
            <a:hlinkClick r:id="rId6" action="ppaction://hlinksldjump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250" y="2474175"/>
            <a:ext cx="4967499" cy="32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5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146413">
            <a:off x="3121211" y="1675011"/>
            <a:ext cx="1401056" cy="1401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6"/>
          <p:cNvSpPr txBox="1">
            <a:spLocks noGrp="1"/>
          </p:cNvSpPr>
          <p:nvPr>
            <p:ph type="subTitle" idx="1"/>
          </p:nvPr>
        </p:nvSpPr>
        <p:spPr>
          <a:xfrm>
            <a:off x="256575" y="1358125"/>
            <a:ext cx="8537700" cy="30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This is the last puzzle you need to solve in order to escape. </a:t>
            </a:r>
            <a:endParaRPr sz="19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In each of the previous Escape Room  puzzles you should have written down the letters that were in parentheses (___) in your answers.</a:t>
            </a:r>
            <a:endParaRPr sz="19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0212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02124"/>
                </a:solidFill>
              </a:rPr>
              <a:t>Unscramble those letters now to form a 2 word phrase. </a:t>
            </a:r>
            <a:endParaRPr sz="1900">
              <a:solidFill>
                <a:srgbClr val="20212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02124"/>
                </a:solidFill>
              </a:rPr>
              <a:t>(Hint: Why is diversity a good thing?)  </a:t>
            </a:r>
            <a:endParaRPr sz="1900">
              <a:solidFill>
                <a:srgbClr val="20212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02124"/>
                </a:solidFill>
              </a:rPr>
              <a:t>___  ___  ___  ___  ___  ___  /  ___  ___  ___  ___  ___  ___  ___  ___</a:t>
            </a:r>
            <a:endParaRPr sz="4100"/>
          </a:p>
        </p:txBody>
      </p:sp>
      <p:pic>
        <p:nvPicPr>
          <p:cNvPr id="442" name="Google Shape;442;p5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75" y="143576"/>
            <a:ext cx="2319699" cy="12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6"/>
          <p:cNvSpPr txBox="1"/>
          <p:nvPr/>
        </p:nvSpPr>
        <p:spPr>
          <a:xfrm>
            <a:off x="787425" y="4413875"/>
            <a:ext cx="528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Check your answer with your instructor before advancing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444" name="Google Shape;444;p5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518" y="4428326"/>
            <a:ext cx="1311482" cy="71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8600"/>
            <a:ext cx="9144000" cy="52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275" y="4513100"/>
            <a:ext cx="972099" cy="5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4448" y="1975950"/>
            <a:ext cx="3251150" cy="325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8"/>
          <p:cNvSpPr txBox="1">
            <a:spLocks noGrp="1"/>
          </p:cNvSpPr>
          <p:nvPr>
            <p:ph type="ctrTitle"/>
          </p:nvPr>
        </p:nvSpPr>
        <p:spPr>
          <a:xfrm>
            <a:off x="211525" y="0"/>
            <a:ext cx="8520600" cy="10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 u="sng"/>
              <a:t>Answer Key</a:t>
            </a:r>
            <a:endParaRPr sz="4900" u="sng"/>
          </a:p>
        </p:txBody>
      </p:sp>
      <p:sp>
        <p:nvSpPr>
          <p:cNvPr id="457" name="Google Shape;457;p58"/>
          <p:cNvSpPr txBox="1">
            <a:spLocks noGrp="1"/>
          </p:cNvSpPr>
          <p:nvPr>
            <p:ph type="subTitle" idx="1"/>
          </p:nvPr>
        </p:nvSpPr>
        <p:spPr>
          <a:xfrm>
            <a:off x="497825" y="1223200"/>
            <a:ext cx="2461500" cy="3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u="sng">
                <a:solidFill>
                  <a:schemeClr val="hlink"/>
                </a:solidFill>
                <a:hlinkClick r:id="rId3" action="ppaction://hlinksldjump"/>
              </a:rPr>
              <a:t>F</a:t>
            </a:r>
            <a:r>
              <a:rPr lang="en" sz="1600" u="sng">
                <a:solidFill>
                  <a:schemeClr val="hlink"/>
                </a:solidFill>
                <a:hlinkClick r:id="rId3" action="ppaction://hlinksldjump"/>
              </a:rPr>
              <a:t>(e)asts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u="sng">
                <a:solidFill>
                  <a:schemeClr val="hlink"/>
                </a:solidFill>
                <a:hlinkClick r:id="rId4" action="ppaction://hlinksldjump"/>
              </a:rPr>
              <a:t>281858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u="sng">
                <a:solidFill>
                  <a:schemeClr val="hlink"/>
                </a:solidFill>
                <a:hlinkClick r:id="rId5" action="ppaction://hlinksldjump"/>
              </a:rPr>
              <a:t>Posi(t)iv(e) 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u="sng">
                <a:solidFill>
                  <a:schemeClr val="hlink"/>
                </a:solidFill>
                <a:hlinkClick r:id="rId6" action="ppaction://hlinksldjump"/>
              </a:rPr>
              <a:t>Monster, (B)e Good</a:t>
            </a:r>
            <a:endParaRPr sz="1600" u="sng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u="sng">
                <a:solidFill>
                  <a:schemeClr val="hlink"/>
                </a:solidFill>
                <a:hlinkClick r:id="rId7" action="ppaction://hlinksldjump"/>
              </a:rPr>
              <a:t>Nussbaum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u="sng">
                <a:solidFill>
                  <a:schemeClr val="hlink"/>
                </a:solidFill>
                <a:hlinkClick r:id="rId8" action="ppaction://hlinksldjump"/>
              </a:rPr>
              <a:t>T(h)e Mailb(o)x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58" name="Google Shape;458;p58"/>
          <p:cNvSpPr txBox="1">
            <a:spLocks noGrp="1"/>
          </p:cNvSpPr>
          <p:nvPr>
            <p:ph type="subTitle" idx="1"/>
          </p:nvPr>
        </p:nvSpPr>
        <p:spPr>
          <a:xfrm>
            <a:off x="4135775" y="1223200"/>
            <a:ext cx="3082800" cy="30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7.   </a:t>
            </a:r>
            <a:r>
              <a:rPr lang="en" sz="1600" u="sng">
                <a:solidFill>
                  <a:schemeClr val="hlink"/>
                </a:solidFill>
                <a:hlinkClick r:id="rId9" action="ppaction://hlinksldjump"/>
              </a:rPr>
              <a:t>(e)mbed</a:t>
            </a:r>
            <a:endParaRPr sz="16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8. </a:t>
            </a:r>
            <a:r>
              <a:rPr lang="en" sz="1600" u="sng">
                <a:solidFill>
                  <a:schemeClr val="hlink"/>
                </a:solidFill>
                <a:hlinkClick r:id="rId10" action="ppaction://hlinksldjump"/>
              </a:rPr>
              <a:t>Sta(r)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9. </a:t>
            </a:r>
            <a:r>
              <a:rPr lang="en" sz="1600" u="sng">
                <a:solidFill>
                  <a:schemeClr val="hlink"/>
                </a:solidFill>
                <a:hlinkClick r:id="rId11" action="ppaction://hlinksldjump"/>
              </a:rPr>
              <a:t>R(e)tro Repor(t)s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10. </a:t>
            </a:r>
            <a:r>
              <a:rPr lang="en" sz="1600" u="sng">
                <a:solidFill>
                  <a:schemeClr val="hlink"/>
                </a:solidFill>
                <a:hlinkClick r:id="rId12" action="ppaction://hlinksldjump"/>
              </a:rPr>
              <a:t>Ruby B(r)id(g)es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11. </a:t>
            </a:r>
            <a:r>
              <a:rPr lang="en" sz="1600" u="sng">
                <a:solidFill>
                  <a:schemeClr val="hlink"/>
                </a:solidFill>
                <a:hlinkClick r:id="rId13" action="ppaction://hlinksldjump"/>
              </a:rPr>
              <a:t>(T)elescope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12. </a:t>
            </a:r>
            <a:r>
              <a:rPr lang="en" sz="1600" u="sng">
                <a:solidFill>
                  <a:schemeClr val="hlink"/>
                </a:solidFill>
                <a:hlinkClick r:id="rId14" action="ppaction://hlinksldjump"/>
              </a:rPr>
              <a:t>LEAP</a:t>
            </a:r>
            <a:endParaRPr sz="1600"/>
          </a:p>
        </p:txBody>
      </p:sp>
      <p:sp>
        <p:nvSpPr>
          <p:cNvPr id="459" name="Google Shape;459;p58"/>
          <p:cNvSpPr txBox="1"/>
          <p:nvPr/>
        </p:nvSpPr>
        <p:spPr>
          <a:xfrm>
            <a:off x="5239175" y="4136350"/>
            <a:ext cx="322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Final: e t e B h o e r e t r g T </a:t>
            </a:r>
            <a:endParaRPr u="sng"/>
          </a:p>
        </p:txBody>
      </p:sp>
      <p:pic>
        <p:nvPicPr>
          <p:cNvPr id="460" name="Google Shape;460;p58">
            <a:hlinkClick r:id="" action="ppaction://hlinkshowjump?jump=nextslide"/>
          </p:cNvPr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8">
            <a:hlinkClick r:id="rId16"/>
          </p:cNvPr>
          <p:cNvPicPr preferRelativeResize="0"/>
          <p:nvPr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4709075"/>
            <a:ext cx="1063652" cy="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Design Your Own Escape Room</a:t>
            </a:r>
            <a:endParaRPr/>
          </a:p>
        </p:txBody>
      </p:sp>
      <p:sp>
        <p:nvSpPr>
          <p:cNvPr id="467" name="Google Shape;467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Create a new powerpoint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Search Google for background images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en"/>
              <a:t>Search Images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en"/>
              <a:t>Click Tools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en"/>
              <a:t>Click Image Rights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Set the background of your first slide as the image you selected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Find more images to add to your background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Remove background from the images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Insert links on each image connecting images to various slides.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Remember to link back to original escape room and exit signs.</a:t>
            </a:r>
            <a:endParaRPr/>
          </a:p>
        </p:txBody>
      </p:sp>
      <p:pic>
        <p:nvPicPr>
          <p:cNvPr id="468" name="Google Shape;468;p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08700"/>
            <a:ext cx="4333276" cy="27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9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625" y="4709075"/>
            <a:ext cx="1063652" cy="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 for Student Created Escape Rooms</a:t>
            </a:r>
            <a:endParaRPr/>
          </a:p>
        </p:txBody>
      </p:sp>
      <p:sp>
        <p:nvSpPr>
          <p:cNvPr id="475" name="Google Shape;475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Escape the Zoo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Escape the Wax Museum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Escape the World Fair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Escape the Sphinx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Escape the Roman Ruins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Escape Indoor Recess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Escape Global Warming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76" name="Google Shape;476;p6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75325"/>
            <a:ext cx="4267199" cy="27928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77" name="Google Shape;477;p60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4709075"/>
            <a:ext cx="1063652" cy="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 for Student Created Escape Rooms</a:t>
            </a:r>
            <a:endParaRPr/>
          </a:p>
        </p:txBody>
      </p:sp>
      <p:sp>
        <p:nvSpPr>
          <p:cNvPr id="483" name="Google Shape;483;p61"/>
          <p:cNvSpPr txBox="1">
            <a:spLocks noGrp="1"/>
          </p:cNvSpPr>
          <p:nvPr>
            <p:ph type="body" idx="2"/>
          </p:nvPr>
        </p:nvSpPr>
        <p:spPr>
          <a:xfrm>
            <a:off x="4444600" y="1152475"/>
            <a:ext cx="4572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Escape the Butterfly House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Escape the Botanical Gardens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Escape to Outer Space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Escape the Desert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Escape the Library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Escape Letterland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Escape the Airport</a:t>
            </a:r>
            <a:endParaRPr sz="2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84" name="Google Shape;48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300" y="1407775"/>
            <a:ext cx="4139801" cy="268710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85" name="Google Shape;485;p61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4709075"/>
            <a:ext cx="1063652" cy="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700475" y="390675"/>
            <a:ext cx="7336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highlight>
                <a:srgbClr val="FFFFFF"/>
              </a:highlight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1043000" y="1080475"/>
            <a:ext cx="35940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Welcome to the Learn360 Escape Room! </a:t>
            </a:r>
            <a:endParaRPr sz="2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Good luck!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86" name="Google Shape;86;p17">
            <a:hlinkClick r:id="rId4" action="ppaction://hlinksldjump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30"/>
          <a:stretch/>
        </p:blipFill>
        <p:spPr>
          <a:xfrm>
            <a:off x="-406587" y="1632312"/>
            <a:ext cx="2113917" cy="35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>
            <a:hlinkClick r:id="rId6" action="ppaction://hlinksldjump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2900" y="1936375"/>
            <a:ext cx="6235850" cy="41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>
            <a:hlinkClick r:id="rId8" action="ppaction://hlinksldjump"/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50" y="2756978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>
            <a:hlinkClick r:id="rId10" action="ppaction://hlinksldjump"/>
          </p:cNvPr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024" y="1632324"/>
            <a:ext cx="2503718" cy="18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>
            <a:hlinkClick r:id="rId12" action="ppaction://hlinksldjump"/>
          </p:cNvPr>
          <p:cNvPicPr preferRelativeResize="0"/>
          <p:nvPr/>
        </p:nvPicPr>
        <p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637" y="390672"/>
            <a:ext cx="1452775" cy="21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>
            <a:hlinkClick r:id="rId14" action="ppaction://hlinksldjump"/>
          </p:cNvPr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0524" y="113350"/>
            <a:ext cx="519701" cy="6669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/>
          <p:nvPr/>
        </p:nvSpPr>
        <p:spPr>
          <a:xfrm>
            <a:off x="1140663" y="97075"/>
            <a:ext cx="643200" cy="666900"/>
          </a:xfrm>
          <a:prstGeom prst="rect">
            <a:avLst/>
          </a:prstGeom>
          <a:solidFill>
            <a:srgbClr val="F8F9FA"/>
          </a:solidFill>
          <a:ln w="76200" cap="flat" cmpd="sng">
            <a:solidFill>
              <a:srgbClr val="2021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7">
            <a:hlinkClick r:id="rId16"/>
          </p:cNvPr>
          <p:cNvPicPr preferRelativeResize="0"/>
          <p:nvPr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138" y="197752"/>
            <a:ext cx="436250" cy="4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2154050" y="97075"/>
            <a:ext cx="1174800" cy="6669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7">
            <a:hlinkClick r:id="rId18"/>
          </p:cNvPr>
          <p:cNvPicPr preferRelativeResize="0"/>
          <p:nvPr/>
        </p:nvPicPr>
        <p:blipFill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300" y="18875"/>
            <a:ext cx="1452775" cy="8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>
            <a:hlinkClick r:id="rId20" action="ppaction://hlinksldjump"/>
          </p:cNvPr>
          <p:cNvPicPr preferRelativeResize="0"/>
          <p:nvPr/>
        </p:nvPicPr>
        <p:blipFill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888" y="-126526"/>
            <a:ext cx="1114100" cy="11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125" y="496075"/>
            <a:ext cx="1600776" cy="150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>
            <a:hlinkClick r:id="" action="ppaction://hlinkshowjump?jump=nextslide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928513" y="197750"/>
            <a:ext cx="1812000" cy="19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>
            <a:hlinkClick r:id="rId24" action="ppaction://hlinksldjump"/>
          </p:cNvPr>
          <p:cNvPicPr preferRelativeResize="0"/>
          <p:nvPr/>
        </p:nvPicPr>
        <p:blipFill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238" y="2926338"/>
            <a:ext cx="1452775" cy="93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>
            <a:hlinkClick r:id="rId26" action="ppaction://hlinksldjump"/>
          </p:cNvPr>
          <p:cNvPicPr preferRelativeResize="0"/>
          <p:nvPr/>
        </p:nvPicPr>
        <p:blipFill>
          <a:blip r:embed="rId2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550" y="2756967"/>
            <a:ext cx="1114100" cy="645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>
            <a:hlinkClick r:id="rId28" action="ppaction://hlinksldjump"/>
          </p:cNvPr>
          <p:cNvPicPr preferRelativeResize="0"/>
          <p:nvPr/>
        </p:nvPicPr>
        <p:blipFill>
          <a:blip r:embed="rId2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14100" y="2068548"/>
            <a:ext cx="2728075" cy="27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>
            <a:hlinkClick r:id="rId30" action="ppaction://hlinksldjump"/>
          </p:cNvPr>
          <p:cNvPicPr preferRelativeResize="0"/>
          <p:nvPr/>
        </p:nvPicPr>
        <p:blipFill>
          <a:blip r:embed="rId3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125" y="409225"/>
            <a:ext cx="288539" cy="46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>
            <a:hlinkClick r:id="rId32" action="ppaction://hlinksldjump"/>
          </p:cNvPr>
          <p:cNvPicPr preferRelativeResize="0"/>
          <p:nvPr/>
        </p:nvPicPr>
        <p:blipFill>
          <a:blip r:embed="rId3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801" y="3011326"/>
            <a:ext cx="436225" cy="4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>
            <a:hlinkClick r:id="rId34" action="ppaction://hlinksldjump"/>
          </p:cNvPr>
          <p:cNvPicPr preferRelativeResize="0"/>
          <p:nvPr/>
        </p:nvPicPr>
        <p:blipFill>
          <a:blip r:embed="rId3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60" y="1632324"/>
            <a:ext cx="490107" cy="43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>
            <a:hlinkClick r:id="" action="ppaction://hlinkshowjump?jump=nextslide"/>
          </p:cNvPr>
          <p:cNvPicPr preferRelativeResize="0"/>
          <p:nvPr/>
        </p:nvPicPr>
        <p:blipFill>
          <a:blip r:embed="rId3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275" y="4513100"/>
            <a:ext cx="972099" cy="5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2"/>
          <p:cNvSpPr txBox="1">
            <a:spLocks noGrp="1"/>
          </p:cNvSpPr>
          <p:nvPr>
            <p:ph type="ctrTitle"/>
          </p:nvPr>
        </p:nvSpPr>
        <p:spPr>
          <a:xfrm>
            <a:off x="246675" y="79450"/>
            <a:ext cx="8520600" cy="10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 u="sng"/>
              <a:t>Item #s</a:t>
            </a:r>
            <a:endParaRPr sz="4900" u="sng"/>
          </a:p>
        </p:txBody>
      </p:sp>
      <p:sp>
        <p:nvSpPr>
          <p:cNvPr id="491" name="Google Shape;491;p62"/>
          <p:cNvSpPr txBox="1">
            <a:spLocks noGrp="1"/>
          </p:cNvSpPr>
          <p:nvPr>
            <p:ph type="subTitle" idx="1"/>
          </p:nvPr>
        </p:nvSpPr>
        <p:spPr>
          <a:xfrm>
            <a:off x="390275" y="1212725"/>
            <a:ext cx="3657000" cy="3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400" b="1">
                <a:solidFill>
                  <a:schemeClr val="dk1"/>
                </a:solidFill>
              </a:rPr>
              <a:t>How to Set Goals</a:t>
            </a:r>
            <a:r>
              <a:rPr lang="en" sz="1400">
                <a:solidFill>
                  <a:schemeClr val="dk1"/>
                </a:solidFill>
              </a:rPr>
              <a:t>, </a:t>
            </a:r>
            <a:r>
              <a:rPr lang="en" sz="1250">
                <a:solidFill>
                  <a:schemeClr val="dk1"/>
                </a:solidFill>
                <a:highlight>
                  <a:srgbClr val="FFFFFF"/>
                </a:highlight>
              </a:rPr>
              <a:t>281854, 2022, Learn360, CVOD</a:t>
            </a:r>
            <a:endParaRPr sz="12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>
                <a:solidFill>
                  <a:schemeClr val="dk1"/>
                </a:solidFill>
              </a:rPr>
              <a:t>Feast and Festivals</a:t>
            </a:r>
            <a:r>
              <a:rPr lang="en" sz="1400">
                <a:solidFill>
                  <a:schemeClr val="dk1"/>
                </a:solidFill>
              </a:rPr>
              <a:t>: Halloween, 277092, 2021, Learn360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>
                <a:solidFill>
                  <a:schemeClr val="dk1"/>
                </a:solidFill>
              </a:rPr>
              <a:t>Sacagawea: Intrepid Indigenous Explore</a:t>
            </a:r>
            <a:r>
              <a:rPr lang="en" sz="1400">
                <a:solidFill>
                  <a:schemeClr val="dk1"/>
                </a:solidFill>
              </a:rPr>
              <a:t>r, 281858, 2022, CVOD, Learn360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>
                <a:solidFill>
                  <a:schemeClr val="dk1"/>
                </a:solidFill>
              </a:rPr>
              <a:t>Focus on the Positive</a:t>
            </a:r>
            <a:r>
              <a:rPr lang="en" sz="1400">
                <a:solidFill>
                  <a:schemeClr val="dk1"/>
                </a:solidFill>
              </a:rPr>
              <a:t>, 215503, 2020 Learn360, JFK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>
                <a:solidFill>
                  <a:schemeClr val="dk1"/>
                </a:solidFill>
              </a:rPr>
              <a:t>Monster, Be Good! </a:t>
            </a:r>
            <a:r>
              <a:rPr lang="en" sz="1400">
                <a:solidFill>
                  <a:schemeClr val="dk1"/>
                </a:solidFill>
              </a:rPr>
              <a:t>(Spanish), 279713, Learn360, JFK</a:t>
            </a:r>
            <a:endParaRPr sz="14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400" b="1">
                <a:solidFill>
                  <a:schemeClr val="dk1"/>
                </a:solidFill>
              </a:rPr>
              <a:t>Spiders- Interactives</a:t>
            </a:r>
            <a:r>
              <a:rPr lang="en" sz="1400">
                <a:solidFill>
                  <a:schemeClr val="dk1"/>
                </a:solidFill>
              </a:rPr>
              <a:t>, </a:t>
            </a:r>
            <a:r>
              <a:rPr lang="en" sz="1250">
                <a:solidFill>
                  <a:schemeClr val="dk1"/>
                </a:solidFill>
                <a:highlight>
                  <a:srgbClr val="FFFFFF"/>
                </a:highlight>
              </a:rPr>
              <a:t>110103,2022, </a:t>
            </a:r>
            <a:r>
              <a:rPr lang="en" sz="1400">
                <a:solidFill>
                  <a:schemeClr val="dk1"/>
                </a:solidFill>
              </a:rPr>
              <a:t>Learn360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>
                <a:solidFill>
                  <a:schemeClr val="dk1"/>
                </a:solidFill>
              </a:rPr>
              <a:t>Trick or Treat</a:t>
            </a:r>
            <a:r>
              <a:rPr lang="en" sz="1400">
                <a:solidFill>
                  <a:schemeClr val="dk1"/>
                </a:solidFill>
              </a:rPr>
              <a:t>, 211586, The Mailbox, Learn360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92" name="Google Shape;492;p62"/>
          <p:cNvSpPr txBox="1"/>
          <p:nvPr/>
        </p:nvSpPr>
        <p:spPr>
          <a:xfrm>
            <a:off x="4677925" y="1121350"/>
            <a:ext cx="3000000" cy="27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Future of Wate</a:t>
            </a:r>
            <a:r>
              <a:rPr lang="en"/>
              <a:t>r, 281612, 2018, CVOD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Barbara Henry: Teaching Ruby Bridges</a:t>
            </a:r>
            <a:r>
              <a:rPr lang="en"/>
              <a:t>, 281873, 2022, Learn360, CVOD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Ultimate Space Telescope</a:t>
            </a:r>
            <a:r>
              <a:rPr lang="en"/>
              <a:t>, 281724, 2022, CVOD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Polar Bear Cubs to the Zoo</a:t>
            </a:r>
            <a:r>
              <a:rPr lang="en"/>
              <a:t>, 103380, Learn360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Airport,</a:t>
            </a:r>
            <a:r>
              <a:rPr lang="en"/>
              <a:t> 127629, Learn360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u="sng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</a:endParaRPr>
          </a:p>
        </p:txBody>
      </p:sp>
      <p:pic>
        <p:nvPicPr>
          <p:cNvPr id="493" name="Google Shape;493;p62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4709075"/>
            <a:ext cx="1063652" cy="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499" name="Google Shape;499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19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2100"/>
              <a:buFont typeface="Arial"/>
              <a:buNone/>
            </a:pPr>
            <a:r>
              <a:rPr lang="en" sz="1900" b="1">
                <a:solidFill>
                  <a:srgbClr val="737373"/>
                </a:solidFill>
              </a:rPr>
              <a:t>Emily Ice, </a:t>
            </a:r>
            <a:r>
              <a:rPr lang="en" sz="1900">
                <a:solidFill>
                  <a:srgbClr val="737373"/>
                </a:solidFill>
              </a:rPr>
              <a:t>K-12 Video Acquisition Manager</a:t>
            </a:r>
            <a:endParaRPr sz="1900">
              <a:solidFill>
                <a:srgbClr val="73737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2100"/>
              <a:buFont typeface="Arial"/>
              <a:buNone/>
            </a:pPr>
            <a:r>
              <a:rPr lang="en" sz="1900" u="sng">
                <a:solidFill>
                  <a:schemeClr val="hlink"/>
                </a:solidFill>
                <a:hlinkClick r:id="rId3"/>
              </a:rPr>
              <a:t>eice@infobase.com</a:t>
            </a:r>
            <a:endParaRPr sz="1900">
              <a:solidFill>
                <a:srgbClr val="73737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i="1">
                <a:solidFill>
                  <a:srgbClr val="FF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NEW!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" sz="1100" b="1" u="sng">
                <a:solidFill>
                  <a:srgbClr val="1155C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Learn360 Educator Ambassador Program</a:t>
            </a:r>
            <a:endParaRPr sz="1100" b="1" u="sng">
              <a:solidFill>
                <a:srgbClr val="1155CC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i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LEARN MORE with </a:t>
            </a:r>
            <a:r>
              <a:rPr lang="en" sz="1100" i="1" u="sng">
                <a:solidFill>
                  <a:srgbClr val="1155C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webinars</a:t>
            </a:r>
            <a:r>
              <a:rPr lang="en" sz="1100" i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rPr lang="en" sz="1100" i="1" u="sng">
                <a:solidFill>
                  <a:srgbClr val="1155C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blogs</a:t>
            </a:r>
            <a:endParaRPr sz="1100" i="1" u="sng">
              <a:solidFill>
                <a:srgbClr val="1155CC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2100"/>
              <a:buFont typeface="Arial"/>
              <a:buNone/>
            </a:pPr>
            <a:endParaRPr sz="1900">
              <a:solidFill>
                <a:srgbClr val="73737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85F4"/>
              </a:buClr>
              <a:buSzPts val="1100"/>
              <a:buFont typeface="Arial"/>
              <a:buNone/>
            </a:pPr>
            <a:endParaRPr sz="1800">
              <a:solidFill>
                <a:srgbClr val="73737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rgbClr val="4285F4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500" name="Google Shape;500;p6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524" y="444763"/>
            <a:ext cx="3190451" cy="4253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1" name="Google Shape;501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0" y="2472800"/>
            <a:ext cx="2864650" cy="26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3">
            <a:hlinkClick r:id="rId9"/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150" y="4379675"/>
            <a:ext cx="1897401" cy="3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>
            <a:off x="4572000" y="500125"/>
            <a:ext cx="4201800" cy="42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To escape, you will need access to: 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Learn360 </a:t>
            </a: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and </a:t>
            </a:r>
            <a:b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Classroom Video On Demand</a:t>
            </a: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Use your own school account or 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get a </a:t>
            </a:r>
            <a:r>
              <a:rPr lang="en" sz="16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FREE TRIAL</a:t>
            </a: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You will also need a piece of paper </a:t>
            </a:r>
            <a:b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6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and a pen/pencil.</a:t>
            </a:r>
            <a:endParaRPr sz="16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Click the EXIT SIGN to advance</a:t>
            </a:r>
            <a:endParaRPr sz="1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800" y="216700"/>
            <a:ext cx="4201800" cy="47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275" y="4513100"/>
            <a:ext cx="972099" cy="5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>
            <a:hlinkClick r:id="rId6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175" y="4747975"/>
            <a:ext cx="1063652" cy="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-337600" y="355200"/>
            <a:ext cx="4593600" cy="44331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Instructions:</a:t>
            </a:r>
            <a:endParaRPr sz="2000" b="1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Each puzzle will require you to write your answer in the blank ___. </a:t>
            </a:r>
            <a:endParaRPr sz="13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Each question will have blanks with the exact number of letters in the answer (like hangman). </a:t>
            </a:r>
            <a:endParaRPr sz="13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Some of these letters in the answer will have parentheses (___). </a:t>
            </a:r>
            <a:endParaRPr sz="13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As you solve each puzzle, you will need to write down on a piece of paper any letters that are in (___). </a:t>
            </a:r>
            <a:endParaRPr sz="13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These letters will need to be unscrambled at the end to solve the final escape puzzle!</a:t>
            </a:r>
            <a:endParaRPr sz="3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Good luck escaping!</a:t>
            </a:r>
            <a:endParaRPr sz="3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19" name="Google Shape;119;p19">
            <a:hlinkClick r:id="" action="ppaction://noaction"/>
          </p:cNvPr>
          <p:cNvSpPr/>
          <p:nvPr/>
        </p:nvSpPr>
        <p:spPr>
          <a:xfrm>
            <a:off x="7945700" y="4388725"/>
            <a:ext cx="710400" cy="35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600" y="198138"/>
            <a:ext cx="4088350" cy="47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375" y="4453151"/>
            <a:ext cx="1090224" cy="59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1134200" y="26975"/>
            <a:ext cx="3556500" cy="15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1. What is the title of Makematic’s 2021 Halloween title? </a:t>
            </a:r>
            <a:endParaRPr sz="24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__  (__)  __  __ 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1700">
                <a:solidFill>
                  <a:schemeClr val="lt1"/>
                </a:solidFill>
              </a:rPr>
              <a:t>__  __  and Festivals: Halloween</a:t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5631475" y="5275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#1</a:t>
            </a: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875" y="3686003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612" y="3686003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912" y="3686003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9137" y="3588653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637" y="3055228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025" y="2932053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287" y="2932053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612" y="2378228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875" y="2194778"/>
            <a:ext cx="733250" cy="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78800" y="2693523"/>
            <a:ext cx="2360075" cy="23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>
            <a:hlinkClick r:id="" action="ppaction://hlinkshowjump?jump=nextslide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800" y="1645313"/>
            <a:ext cx="753950" cy="75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Clue #1</a:t>
            </a: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260125" y="11683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Directions: 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Open </a:t>
            </a:r>
            <a:r>
              <a:rPr lang="en" i="1"/>
              <a:t>Learn360</a:t>
            </a:r>
            <a:endParaRPr i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key to unlocking this puzzle is to find the most recent Halloween content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Search “Halloween”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Filter by Producer.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You want to find the most recent videos, so sort results by NEWEST to OLDEST.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Hint: The producer and copyright year is listed under the image.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6" name="Google Shape;146;p21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572" y="1298982"/>
            <a:ext cx="2347486" cy="241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>
            <a:hlinkClick r:id="" action="ppaction://hlinkshowjump?jump=nextslide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25" y="4413000"/>
            <a:ext cx="1339600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>
            <a:hlinkClick r:id="rId6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4709075"/>
            <a:ext cx="1063652" cy="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1578</Words>
  <Application>Microsoft Macintosh PowerPoint</Application>
  <PresentationFormat>On-screen Show (16:9)</PresentationFormat>
  <Paragraphs>306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Georgia</vt:lpstr>
      <vt:lpstr>Nunito</vt:lpstr>
      <vt:lpstr>Roboto</vt:lpstr>
      <vt:lpstr>Arial</vt:lpstr>
      <vt:lpstr>Simple Light</vt:lpstr>
      <vt:lpstr>PowerPoint Presentation</vt:lpstr>
      <vt:lpstr>Agenda</vt:lpstr>
      <vt:lpstr>Introduction</vt:lpstr>
      <vt:lpstr>Goals</vt:lpstr>
      <vt:lpstr>PowerPoint Presentation</vt:lpstr>
      <vt:lpstr>PowerPoint Presentation</vt:lpstr>
      <vt:lpstr>PowerPoint Presentation</vt:lpstr>
      <vt:lpstr>PowerPoint Presentation</vt:lpstr>
      <vt:lpstr>Clue #1   </vt:lpstr>
      <vt:lpstr>PowerPoint Presentation</vt:lpstr>
      <vt:lpstr>PowerPoint Presentation</vt:lpstr>
      <vt:lpstr>Clue #2   </vt:lpstr>
      <vt:lpstr>PowerPoint Presentation</vt:lpstr>
      <vt:lpstr>PowerPoint Presentation</vt:lpstr>
      <vt:lpstr>Clue #3   </vt:lpstr>
      <vt:lpstr>PowerPoint Presentation</vt:lpstr>
      <vt:lpstr>PowerPoint Presentation</vt:lpstr>
      <vt:lpstr>Clue #4   </vt:lpstr>
      <vt:lpstr>PowerPoint Presentation</vt:lpstr>
      <vt:lpstr>PowerPoint Presentation</vt:lpstr>
      <vt:lpstr>Clue #5   </vt:lpstr>
      <vt:lpstr>PowerPoint Presentation</vt:lpstr>
      <vt:lpstr>PowerPoint Presentation</vt:lpstr>
      <vt:lpstr>Clue #6   </vt:lpstr>
      <vt:lpstr>PowerPoint Presentation</vt:lpstr>
      <vt:lpstr>PowerPoint Presentation</vt:lpstr>
      <vt:lpstr>Clue #7  </vt:lpstr>
      <vt:lpstr>PowerPoint Presentation</vt:lpstr>
      <vt:lpstr>PowerPoint Presentation</vt:lpstr>
      <vt:lpstr>Clue #8   </vt:lpstr>
      <vt:lpstr>PowerPoint Presentation</vt:lpstr>
      <vt:lpstr>PowerPoint Presentation</vt:lpstr>
      <vt:lpstr>PowerPoint Presentation</vt:lpstr>
      <vt:lpstr>PowerPoint Presentation</vt:lpstr>
      <vt:lpstr>Clue #9  </vt:lpstr>
      <vt:lpstr>PowerPoint Presentation</vt:lpstr>
      <vt:lpstr>PowerPoint Presentation</vt:lpstr>
      <vt:lpstr>Clue #10   </vt:lpstr>
      <vt:lpstr>PowerPoint Presentation</vt:lpstr>
      <vt:lpstr>PowerPoint Presentation</vt:lpstr>
      <vt:lpstr>Clue #11 </vt:lpstr>
      <vt:lpstr>PowerPoint Presentation</vt:lpstr>
      <vt:lpstr>PowerPoint Presentation</vt:lpstr>
      <vt:lpstr>PowerPoint Presentation</vt:lpstr>
      <vt:lpstr>PowerPoint Presentation</vt:lpstr>
      <vt:lpstr>Answer Key</vt:lpstr>
      <vt:lpstr>How to Design Your Own Escape Room</vt:lpstr>
      <vt:lpstr>Ideas for Student Created Escape Rooms</vt:lpstr>
      <vt:lpstr>Ideas for Student Created Escape Rooms</vt:lpstr>
      <vt:lpstr>Item #s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Zina Scarpulla</cp:lastModifiedBy>
  <cp:revision>1</cp:revision>
  <dcterms:modified xsi:type="dcterms:W3CDTF">2022-11-08T19:16:55Z</dcterms:modified>
</cp:coreProperties>
</file>